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83" r:id="rId20"/>
    <p:sldId id="486" r:id="rId21"/>
    <p:sldId id="399" r:id="rId22"/>
    <p:sldId id="409" r:id="rId23"/>
    <p:sldId id="484" r:id="rId24"/>
    <p:sldId id="4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4</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Method’s to Consume HANA Objects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Database</a:t>
              </a:r>
            </a:p>
            <a:p>
              <a:r>
                <a:rPr lang="en-US" sz="1600" kern="0" dirty="0" smtClean="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ADBC</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smtClean="0"/>
                <a:t>Proxy</a:t>
              </a:r>
              <a:r>
                <a:rPr lang="en-US" sz="1600" dirty="0"/>
                <a:t> is used as an Interface to </a:t>
              </a:r>
              <a:r>
                <a:rPr lang="en-US" sz="1600" dirty="0" smtClean="0"/>
                <a:t>transfer</a:t>
              </a:r>
            </a:p>
            <a:p>
              <a:r>
                <a:rPr lang="en-US" sz="1600" dirty="0" smtClean="0"/>
                <a:t> </a:t>
              </a:r>
              <a:r>
                <a:rPr lang="en-US" sz="1600" dirty="0"/>
                <a:t>or </a:t>
              </a:r>
              <a:r>
                <a:rPr lang="en-US" sz="1600" dirty="0" smtClean="0"/>
                <a:t>receive </a:t>
              </a:r>
              <a:r>
                <a:rPr lang="en-US" sz="1600" dirty="0"/>
                <a:t>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View Proxy</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smtClean="0">
                  <a:latin typeface="Arial" panose="020B0604020202020204" pitchFamily="34" charset="0"/>
                  <a:cs typeface="Arial" panose="020B0604020202020204" pitchFamily="34" charset="0"/>
                </a:rPr>
                <a:t>ABAP CDS</a:t>
              </a:r>
            </a:p>
            <a:p>
              <a:r>
                <a:rPr lang="en-US" sz="1600" kern="0" dirty="0" smtClean="0">
                  <a:latin typeface="Arial" panose="020B0604020202020204" pitchFamily="34" charset="0"/>
                  <a:cs typeface="Arial" panose="020B0604020202020204" pitchFamily="34" charset="0"/>
                </a:rPr>
                <a:t>Core Data &amp; Services</a:t>
              </a:r>
              <a:endParaRPr lang="en-US" sz="1600" kern="0" dirty="0">
                <a:latin typeface="Arial" panose="020B0604020202020204" pitchFamily="34" charset="0"/>
                <a:cs typeface="Arial" panose="020B0604020202020204" pitchFamily="34" charset="0"/>
              </a:endParaRP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Mr. X</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01</a:t>
              </a:r>
              <a:endParaRPr lang="en-US" sz="3200" b="1" dirty="0">
                <a:solidFill>
                  <a:schemeClr val="bg1"/>
                </a:solidFill>
                <a:latin typeface="Arial" panose="020B0604020202020204" pitchFamily="34" charset="0"/>
                <a:cs typeface="Arial" panose="020B0604020202020204" pitchFamily="34" charset="0"/>
              </a:endParaRP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02</a:t>
              </a:r>
              <a:endParaRPr lang="en-US" sz="3200" b="1"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smtClean="0">
                  <a:solidFill>
                    <a:schemeClr val="bg1"/>
                  </a:solidFill>
                  <a:latin typeface="Arial" panose="020B0604020202020204" pitchFamily="34" charset="0"/>
                  <a:cs typeface="Arial" panose="020B0604020202020204" pitchFamily="34" charset="0"/>
                </a:rPr>
                <a:t>03</a:t>
              </a:r>
              <a:endParaRPr lang="en-US" sz="3200" b="1" dirty="0">
                <a:solidFill>
                  <a:schemeClr val="bg1"/>
                </a:solidFill>
                <a:latin typeface="Arial" panose="020B0604020202020204" pitchFamily="34" charset="0"/>
                <a:cs typeface="Arial" panose="020B0604020202020204" pitchFamily="34" charset="0"/>
              </a:endParaRP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ABAP Database Connectivity ( ADBC )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xmlns=""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smtClean="0"/>
              <a:t>System &lt; SAP Net viewer 7.4</a:t>
            </a:r>
            <a:endParaRPr lang="en-US" dirty="0"/>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smtClean="0"/>
              <a:t>System &gt; SAP </a:t>
            </a:r>
            <a:r>
              <a:rPr lang="en-US" dirty="0"/>
              <a:t>NW 7.4 </a:t>
            </a:r>
            <a:r>
              <a:rPr lang="en-US" dirty="0" smtClean="0"/>
              <a:t>SP2 </a:t>
            </a:r>
          </a:p>
          <a:p>
            <a:r>
              <a:rPr lang="en-US" dirty="0" smtClean="0"/>
              <a:t>We </a:t>
            </a:r>
            <a:r>
              <a:rPr lang="en-US" dirty="0"/>
              <a:t>can use a proxy object in </a:t>
            </a:r>
            <a:r>
              <a:rPr lang="en-US" dirty="0" smtClean="0"/>
              <a:t>ABAP </a:t>
            </a:r>
            <a:r>
              <a:rPr lang="en-US" dirty="0"/>
              <a:t>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Calculation View</a:t>
            </a:r>
            <a:endParaRPr lang="en-US" dirty="0"/>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HANA View</a:t>
            </a:r>
            <a:endParaRPr lang="en-US" dirty="0"/>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Activate</a:t>
            </a:r>
            <a:endParaRPr lang="en-US" dirty="0"/>
          </a:p>
        </p:txBody>
      </p:sp>
    </p:spTree>
    <p:extLst>
      <p:ext uri="{BB962C8B-B14F-4D97-AF65-F5344CB8AC3E}">
        <p14:creationId xmlns:p14="http://schemas.microsoft.com/office/powerpoint/2010/main" val="17274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View Proxy</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xmlns=""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xmlns=""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xmlns=""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xmlns=""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xmlns=""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xmlns=""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xmlns=""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xmlns=""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xmlns=""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xmlns=""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xmlns=""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xmlns=""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xmlns=""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xmlns=""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xmlns=""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xmlns=""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xmlns=""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xmlns=""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xmlns=""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xmlns=""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xmlns=""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xmlns=""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xmlns=""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xmlns=""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xmlns=""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xmlns="" id="{A989A0CE-0736-4A48-ABB4-E63BD907CB75}"/>
              </a:ext>
            </a:extLst>
          </p:cNvPr>
          <p:cNvSpPr/>
          <p:nvPr/>
        </p:nvSpPr>
        <p:spPr>
          <a:xfrm>
            <a:off x="213451"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xmlns=""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xmlns=""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xmlns="" id="{5244E790-1508-4975-A438-827B7A92280F}"/>
              </a:ext>
            </a:extLst>
          </p:cNvPr>
          <p:cNvSpPr/>
          <p:nvPr/>
        </p:nvSpPr>
        <p:spPr>
          <a:xfrm>
            <a:off x="1246957" y="1755114"/>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xmlns=""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xmlns=""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4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smtClean="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SQL Script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smtClean="0">
                <a:ln>
                  <a:noFill/>
                </a:ln>
                <a:solidFill>
                  <a:prstClr val="black"/>
                </a:solidFill>
                <a:effectLst/>
                <a:uLnTx/>
                <a:uFillTx/>
                <a:latin typeface="Calibri"/>
                <a:ea typeface="+mn-ea"/>
                <a:cs typeface="+mn-cs"/>
              </a:rPr>
              <a:t>SQL </a:t>
            </a:r>
            <a:r>
              <a:rPr kumimoji="0" lang="en-US" sz="1800" i="0" u="none" strike="noStrike" kern="1200" cap="none" spc="0" normalizeH="0" baseline="0" noProof="0" dirty="0">
                <a:ln>
                  <a:noFill/>
                </a:ln>
                <a:solidFill>
                  <a:prstClr val="black"/>
                </a:solidFill>
                <a:effectLst/>
                <a:uLnTx/>
                <a:uFillTx/>
                <a:latin typeface="Calibri"/>
                <a:ea typeface="+mn-ea"/>
                <a:cs typeface="+mn-cs"/>
              </a:rPr>
              <a:t>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Categories of SQL Script Code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xmlns=""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xmlns=""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xmlns=""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xmlns=""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smtClean="0">
                  <a:latin typeface="Open Sans" panose="020B0606030504020204" pitchFamily="34" charset="0"/>
                  <a:ea typeface="Open Sans" panose="020B0606030504020204" pitchFamily="34" charset="0"/>
                  <a:cs typeface="Open Sans" panose="020B0606030504020204" pitchFamily="34" charset="0"/>
                </a:rPr>
                <a:t>2 Types</a:t>
              </a: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xmlns=""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endPar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xmlns=""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xmlns=""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Arc 25">
              <a:extLst>
                <a:ext uri="{FF2B5EF4-FFF2-40B4-BE49-F238E27FC236}">
                  <a16:creationId xmlns:a16="http://schemas.microsoft.com/office/drawing/2014/main" xmlns=""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xmlns="" id="{8ED076ED-F04E-4665-8167-B80E822D6754}"/>
              </a:ext>
            </a:extLst>
          </p:cNvPr>
          <p:cNvSpPr txBox="1"/>
          <p:nvPr/>
        </p:nvSpPr>
        <p:spPr>
          <a:xfrm>
            <a:off x="7470168" y="1028708"/>
            <a:ext cx="1809022" cy="646331"/>
          </a:xfrm>
          <a:prstGeom prst="rect">
            <a:avLst/>
          </a:prstGeom>
          <a:noFill/>
        </p:spPr>
        <p:txBody>
          <a:bodyPr wrap="square" lIns="0" rIns="0" rtlCol="0" anchor="t">
            <a:spAutoFit/>
          </a:bodyPr>
          <a:lstStyle/>
          <a:p>
            <a:r>
              <a:rPr lang="en-IN" dirty="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Dataflow 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xmlns=""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endParaRPr lang="en-US" sz="1600" dirty="0"/>
          </a:p>
        </p:txBody>
      </p:sp>
      <p:sp>
        <p:nvSpPr>
          <p:cNvPr id="29" name="TextBox 28">
            <a:extLst>
              <a:ext uri="{FF2B5EF4-FFF2-40B4-BE49-F238E27FC236}">
                <a16:creationId xmlns:a16="http://schemas.microsoft.com/office/drawing/2014/main" xmlns="" id="{5F5A9456-1CDF-4854-9907-2B4322D55D47}"/>
              </a:ext>
            </a:extLst>
          </p:cNvPr>
          <p:cNvSpPr txBox="1"/>
          <p:nvPr/>
        </p:nvSpPr>
        <p:spPr>
          <a:xfrm>
            <a:off x="7614511" y="5215309"/>
            <a:ext cx="2695678"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endParaRPr lang="en-US" dirty="0">
              <a:latin typeface="Open Sans" panose="020B0606030504020204"/>
            </a:endParaRPr>
          </a:p>
        </p:txBody>
      </p:sp>
      <p:sp>
        <p:nvSpPr>
          <p:cNvPr id="30" name="Rectangle 29">
            <a:extLst>
              <a:ext uri="{FF2B5EF4-FFF2-40B4-BE49-F238E27FC236}">
                <a16:creationId xmlns:a16="http://schemas.microsoft.com/office/drawing/2014/main" xmlns=""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endParaRPr lang="en-US" sz="1600" dirty="0"/>
          </a:p>
        </p:txBody>
      </p:sp>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smtClean="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xmlns=""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xmlns=""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xmlns=""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xmlns=""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xmlns=""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xmlns=""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xmlns=""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Containers in HANA</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xmlns=""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xmlns=""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xmlns="" id="{778ABCE1-EA9C-4697-A93B-07B42828A9EC}"/>
              </a:ext>
            </a:extLst>
          </p:cNvPr>
          <p:cNvSpPr>
            <a:spLocks/>
          </p:cNvSpPr>
          <p:nvPr/>
        </p:nvSpPr>
        <p:spPr bwMode="auto">
          <a:xfrm>
            <a:off x="6651620" y="2990270"/>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xmlns=""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xmlns=""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xmlns="" id="{33165EC5-D557-4726-8685-65D7E375EE4E}"/>
              </a:ext>
            </a:extLst>
          </p:cNvPr>
          <p:cNvSpPr/>
          <p:nvPr/>
        </p:nvSpPr>
        <p:spPr>
          <a:xfrm>
            <a:off x="8734562" y="356796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xmlns=""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890C6D7-FFE4-4603-9241-40D33CD1453F}"/>
              </a:ext>
            </a:extLst>
          </p:cNvPr>
          <p:cNvCxnSpPr>
            <a:cxnSpLocks/>
          </p:cNvCxnSpPr>
          <p:nvPr/>
        </p:nvCxnSpPr>
        <p:spPr>
          <a:xfrm flipV="1">
            <a:off x="8906769" y="2434049"/>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a:t>
            </a:r>
            <a:r>
              <a:rPr lang="en-US" sz="1600" dirty="0" smtClean="0"/>
              <a:t>execution.</a:t>
            </a:r>
            <a:endParaRPr lang="en-US" sz="1600" dirty="0"/>
          </a:p>
          <a:p>
            <a:pPr marL="285750" indent="-285750">
              <a:buFontTx/>
              <a:buChar char="-"/>
            </a:pPr>
            <a:r>
              <a:rPr lang="en-US" sz="1600" dirty="0"/>
              <a:t>Requires a compilation every time you </a:t>
            </a:r>
            <a:r>
              <a:rPr lang="en-US" sz="1600" dirty="0" smtClean="0"/>
              <a:t>run.</a:t>
            </a:r>
            <a:endParaRPr lang="en-US" sz="1600" dirty="0"/>
          </a:p>
          <a:p>
            <a:r>
              <a:rPr lang="en-US" sz="1600" dirty="0"/>
              <a:t>DO </a:t>
            </a:r>
            <a:r>
              <a:rPr lang="en-US" sz="1600" dirty="0" smtClean="0"/>
              <a:t>BEGIN</a:t>
            </a:r>
            <a:endParaRPr lang="en-US" sz="1600" dirty="0"/>
          </a:p>
          <a:p>
            <a:r>
              <a:rPr lang="en-US" sz="1600" dirty="0"/>
              <a:t>--- SQL Script </a:t>
            </a:r>
            <a:r>
              <a:rPr lang="en-US" sz="1600" dirty="0" smtClean="0"/>
              <a:t>Coda</a:t>
            </a:r>
            <a:endParaRPr lang="en-US" sz="1600" dirty="0"/>
          </a:p>
          <a:p>
            <a:r>
              <a:rPr lang="en-US" sz="1600" dirty="0"/>
              <a:t>END;</a:t>
            </a:r>
            <a:endParaRPr lang="en-US" sz="1600" dirty="0"/>
          </a:p>
        </p:txBody>
      </p:sp>
      <p:sp>
        <p:nvSpPr>
          <p:cNvPr id="33" name="TextBox 32">
            <a:extLst>
              <a:ext uri="{FF2B5EF4-FFF2-40B4-BE49-F238E27FC236}">
                <a16:creationId xmlns:a16="http://schemas.microsoft.com/office/drawing/2014/main" xmlns=""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r>
              <a:rPr lang="en-IN" sz="2000" b="1" dirty="0" smtClean="0">
                <a:solidFill>
                  <a:schemeClr val="accent1"/>
                </a:solidFill>
                <a:ea typeface="Open Sans" panose="020B0606030504020204" pitchFamily="34" charset="0"/>
                <a:cs typeface="Arial" panose="020B0604020202020204" pitchFamily="34" charset="0"/>
              </a:rPr>
              <a:t>1.</a:t>
            </a:r>
            <a:endParaRPr lang="en-IN" sz="2000" b="1" dirty="0">
              <a:solidFill>
                <a:schemeClr val="accent1"/>
              </a:solidFill>
              <a:ea typeface="Open Sans" panose="020B0606030504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xmlns=""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endPar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xmlns=""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xmlns=""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xmlns=""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xmlns=""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xmlns=""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xmlns=""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xmlns=""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xmlns=""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xmlns=""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xmlns=""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xmlns=""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xmlns=""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xmlns=""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xmlns=""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xmlns=""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xmlns=""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xmlns=""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xmlns=""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xmlns=""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xmlns=""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xmlns=""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xmlns=""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xmlns=""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xmlns=""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xmlns="" id="{B593792C-8ADD-4B74-B70B-51EB2A93C505}"/>
              </a:ext>
            </a:extLst>
          </p:cNvPr>
          <p:cNvSpPr txBox="1"/>
          <p:nvPr/>
        </p:nvSpPr>
        <p:spPr>
          <a:xfrm>
            <a:off x="8670639" y="1500932"/>
            <a:ext cx="3466494" cy="984885"/>
          </a:xfrm>
          <a:prstGeom prst="rect">
            <a:avLst/>
          </a:prstGeom>
          <a:noFill/>
        </p:spPr>
        <p:txBody>
          <a:bodyPr wrap="square" lIns="0" tIns="0" rIns="0" bIns="0" rtlCol="0" anchor="t">
            <a:spAutoFit/>
          </a:bodyPr>
          <a:lstStyle/>
          <a:p>
            <a:pPr marL="285750" indent="-285750">
              <a:buFontTx/>
              <a:buChar char="-"/>
            </a:pPr>
            <a:r>
              <a:rPr lang="en-US" sz="1600" dirty="0"/>
              <a:t>A function always and always return exactly one value.</a:t>
            </a:r>
          </a:p>
          <a:p>
            <a:pPr marL="285750" indent="-285750">
              <a:buFontTx/>
              <a:buChar char="-"/>
            </a:pPr>
            <a:r>
              <a:rPr lang="en-US" sz="1600" dirty="0"/>
              <a:t>We can have multiple </a:t>
            </a:r>
            <a:r>
              <a:rPr lang="en-US" sz="1600" dirty="0" smtClean="0"/>
              <a:t>input</a:t>
            </a:r>
          </a:p>
          <a:p>
            <a:r>
              <a:rPr lang="en-US" sz="1600" dirty="0" smtClean="0"/>
              <a:t>-     2 Types of UDF.</a:t>
            </a:r>
            <a:endParaRPr lang="en-US" sz="1600" dirty="0"/>
          </a:p>
        </p:txBody>
      </p:sp>
      <p:sp>
        <p:nvSpPr>
          <p:cNvPr id="60" name="TextBox 59">
            <a:extLst>
              <a:ext uri="{FF2B5EF4-FFF2-40B4-BE49-F238E27FC236}">
                <a16:creationId xmlns:a16="http://schemas.microsoft.com/office/drawing/2014/main" xmlns=""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endParaRPr lang="en-IN" sz="2000" b="1" dirty="0">
              <a:solidFill>
                <a:schemeClr val="accent3"/>
              </a:solidFill>
              <a:ea typeface="Open Sans" panose="020B0606030504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xmlns=""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xmlns=""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a:t>
            </a:r>
            <a:r>
              <a:rPr lang="en-US" sz="1600" dirty="0" smtClean="0"/>
              <a:t>parameter</a:t>
            </a:r>
            <a:endParaRPr lang="en-US" sz="1600" dirty="0"/>
          </a:p>
        </p:txBody>
      </p:sp>
      <p:sp>
        <p:nvSpPr>
          <p:cNvPr id="63" name="TextBox 62">
            <a:extLst>
              <a:ext uri="{FF2B5EF4-FFF2-40B4-BE49-F238E27FC236}">
                <a16:creationId xmlns:a16="http://schemas.microsoft.com/office/drawing/2014/main" xmlns=""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endParaRPr lang="en-IN" sz="2000" b="1" dirty="0">
              <a:solidFill>
                <a:schemeClr val="accent2"/>
              </a:solidFill>
              <a:ea typeface="Open Sans" panose="020B0606030504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xmlns=""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endPar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endParaRPr>
          </a:p>
        </p:txBody>
      </p:sp>
      <p:sp>
        <p:nvSpPr>
          <p:cNvPr id="65" name="Oval 64">
            <a:extLst>
              <a:ext uri="{FF2B5EF4-FFF2-40B4-BE49-F238E27FC236}">
                <a16:creationId xmlns:a16="http://schemas.microsoft.com/office/drawing/2014/main" xmlns=""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xmlns="" id="{C7513383-8688-4CF1-8909-F864AC64E927}"/>
              </a:ext>
            </a:extLst>
          </p:cNvPr>
          <p:cNvSpPr/>
          <p:nvPr/>
        </p:nvSpPr>
        <p:spPr>
          <a:xfrm>
            <a:off x="6782848" y="3548097"/>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E438D1B2-0A21-4007-AF12-00908B4AA581}"/>
              </a:ext>
            </a:extLst>
          </p:cNvPr>
          <p:cNvSpPr txBox="1"/>
          <p:nvPr/>
        </p:nvSpPr>
        <p:spPr>
          <a:xfrm>
            <a:off x="9035073" y="2536758"/>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xmlns="" id="{E438D1B2-0A21-4007-AF12-00908B4AA581}"/>
              </a:ext>
            </a:extLst>
          </p:cNvPr>
          <p:cNvSpPr txBox="1"/>
          <p:nvPr/>
        </p:nvSpPr>
        <p:spPr>
          <a:xfrm>
            <a:off x="9028449" y="2808430"/>
            <a:ext cx="2954585" cy="276999"/>
          </a:xfrm>
          <a:prstGeom prst="rect">
            <a:avLst/>
          </a:prstGeom>
          <a:noFill/>
        </p:spPr>
        <p:txBody>
          <a:bodyPr wrap="square" lIns="0" tIns="0" rIns="0" bIns="0" rtlCol="0" anchor="t">
            <a:spAutoFit/>
          </a:bodyPr>
          <a:lstStyle/>
          <a:p>
            <a:pPr>
              <a:lnSpc>
                <a:spcPct val="90000"/>
              </a:lnSpc>
            </a:pP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Table</a:t>
            </a:r>
            <a:r>
              <a:rPr lang="en-IN" sz="2000" b="1" dirty="0" smtClean="0">
                <a:solidFill>
                  <a:schemeClr val="accent3"/>
                </a:solidFill>
                <a:latin typeface="Arial Black" panose="020B0A04020102020204" pitchFamily="34" charset="0"/>
                <a:ea typeface="Open Sans" panose="020B0606030504020204" pitchFamily="34" charset="0"/>
                <a:cs typeface="Arial" panose="020B0604020202020204" pitchFamily="34" charset="0"/>
              </a:rPr>
              <a:t> UDF</a:t>
            </a:r>
            <a:endPar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xmlns=""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Funda Fox on SQL Script</a:t>
            </a:r>
            <a:endParaRPr lang="en-US" sz="3600" b="1" dirty="0">
              <a:latin typeface="Cooper Black" panose="0208090404030B020404" pitchFamily="18" charset="0"/>
            </a:endParaRPr>
          </a:p>
        </p:txBody>
      </p:sp>
      <p:sp>
        <p:nvSpPr>
          <p:cNvPr id="9" name="TextBox 8">
            <a:extLst>
              <a:ext uri="{FF2B5EF4-FFF2-40B4-BE49-F238E27FC236}">
                <a16:creationId xmlns=""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a:t>
            </a:r>
            <a:r>
              <a:rPr lang="en-US" i="1" dirty="0" smtClean="0"/>
              <a:t>Unit</a:t>
            </a:r>
          </a:p>
          <a:p>
            <a:pPr marL="285750" lvl="0" indent="-285750">
              <a:buFont typeface="Arial" panose="020B0604020202020204" pitchFamily="34" charset="0"/>
              <a:buChar char="•"/>
            </a:pPr>
            <a:endParaRPr lang="en-US" i="1" dirty="0"/>
          </a:p>
          <a:p>
            <a:r>
              <a:rPr lang="en-US" dirty="0"/>
              <a:t>--</a:t>
            </a:r>
            <a:r>
              <a:rPr lang="en-US" dirty="0" smtClean="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a:t>
            </a:r>
            <a:r>
              <a:rPr lang="en-US" i="1" dirty="0" smtClean="0"/>
              <a:t>Container</a:t>
            </a:r>
            <a:endParaRPr lang="en-US" i="1" dirty="0"/>
          </a:p>
          <a:p>
            <a:pPr marL="609493" lvl="1"/>
            <a:endParaRPr lang="en-US" i="1" dirty="0" smtClean="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4</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Attribute View</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View</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Calculation View</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xmlns=""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a:t>
            </a:r>
            <a:r>
              <a:rPr lang="en-US" dirty="0" smtClean="0"/>
              <a:t>James </a:t>
            </a:r>
            <a:r>
              <a:rPr lang="en-US" dirty="0"/>
              <a:t>told about me to the CIO of the company last week on Christmas dinner. The CIO is very impressed by listening my stories how I helped Mr. </a:t>
            </a:r>
            <a:r>
              <a:rPr lang="en-US" dirty="0" smtClean="0"/>
              <a:t>James. </a:t>
            </a:r>
            <a:r>
              <a:rPr lang="en-US" dirty="0"/>
              <a:t>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7761</TotalTime>
  <Words>2174</Words>
  <Application>Microsoft Office PowerPoint</Application>
  <PresentationFormat>Widescreen</PresentationFormat>
  <Paragraphs>260</Paragraphs>
  <Slides>24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vt:lpstr>
      <vt:lpstr>Arial Black</vt:lpstr>
      <vt:lpstr>Calibri</vt:lpstr>
      <vt:lpstr>Calibri Light</vt:lpstr>
      <vt:lpstr>Candara</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552</cp:revision>
  <dcterms:created xsi:type="dcterms:W3CDTF">2016-07-10T03:33:26Z</dcterms:created>
  <dcterms:modified xsi:type="dcterms:W3CDTF">2021-05-02T09:53:03Z</dcterms:modified>
</cp:coreProperties>
</file>